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6858000" cx="12192000"/>
  <p:notesSz cx="6858000" cy="9144000"/>
  <p:embeddedFontLst>
    <p:embeddedFont>
      <p:font typeface="Play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7" roundtripDataSignature="AMtx7mgv93wMBUwAsy3cScTrJx0iYHfI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Play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customschemas.google.com/relationships/presentationmetadata" Target="metadata"/><Relationship Id="rId12" Type="http://schemas.openxmlformats.org/officeDocument/2006/relationships/slide" Target="slides/slide8.xml"/><Relationship Id="rId56" Type="http://schemas.openxmlformats.org/officeDocument/2006/relationships/font" Target="fonts/Play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I get to your house?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3 blocks east, 1 block north.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Added new piece of info, directionality.</a:t>
            </a:r>
            <a:endParaRPr/>
          </a:p>
        </p:txBody>
      </p:sp>
      <p:sp>
        <p:nvSpPr>
          <p:cNvPr id="156" name="Google Shape;15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Direction: where we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Magnitude: how far we point that way</a:t>
            </a:r>
            <a:endParaRPr/>
          </a:p>
        </p:txBody>
      </p:sp>
      <p:sp>
        <p:nvSpPr>
          <p:cNvPr id="168" name="Google Shape;16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Temperature isn’t a vector, but change in temperature is.</a:t>
            </a:r>
            <a:endParaRPr/>
          </a:p>
        </p:txBody>
      </p:sp>
      <p:sp>
        <p:nvSpPr>
          <p:cNvPr id="179" name="Google Shape;17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our friend </a:t>
            </a:r>
            <a:r>
              <a:rPr lang="en-US">
                <a:highlight>
                  <a:srgbClr val="FFFF00"/>
                </a:highlight>
              </a:rPr>
              <a:t>****</a:t>
            </a:r>
            <a:r>
              <a:rPr lang="en-US"/>
              <a:t>  travels 5 m/s in the pool right to left, he’s moving +5 m/s in our one dimensional coordinate system</a:t>
            </a:r>
            <a:endParaRPr/>
          </a:p>
        </p:txBody>
      </p:sp>
      <p:sp>
        <p:nvSpPr>
          <p:cNvPr id="194" name="Google Shape;19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that we’re changing the magnitude, not the direction.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Geometrically, a projection of one vector onto another.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tell you how similar your data 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a matrix has dimension 1, it’s a vector.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row or column can be thought of as a vector. </a:t>
            </a:r>
            <a:endParaRPr/>
          </a:p>
        </p:txBody>
      </p:sp>
      <p:sp>
        <p:nvSpPr>
          <p:cNvPr id="248" name="Google Shape;24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time we ended 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were going thru the history of AI, and wanted something that could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Could set a goal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Learn and improve over time toward that goal</a:t>
            </a:r>
            <a:endParaRPr/>
          </a:p>
        </p:txBody>
      </p:sp>
      <p:sp>
        <p:nvSpPr>
          <p:cNvPr id="93" name="Google Shape;9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really have 9 products in C, then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doing this, you’ve applied the dot products in B to A in every possible combination.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Now, we can rejoin our story from last lecture.</a:t>
            </a:r>
            <a:endParaRPr/>
          </a:p>
        </p:txBody>
      </p:sp>
      <p:sp>
        <p:nvSpPr>
          <p:cNvPr id="276" name="Google Shape;27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Dendrite, cell body, axon</a:t>
            </a:r>
            <a:endParaRPr/>
          </a:p>
        </p:txBody>
      </p:sp>
      <p:sp>
        <p:nvSpPr>
          <p:cNvPr id="299" name="Google Shape;29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/>
              <a:t>Inputs * weights looks a lot like a vector dot product!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 is our inputs, and the Ws are our weights. We’re performing a matrix operation to give our neuron’s output.</a:t>
            </a:r>
            <a:endParaRPr/>
          </a:p>
        </p:txBody>
      </p:sp>
      <p:sp>
        <p:nvSpPr>
          <p:cNvPr id="308" name="Google Shape;308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Treat every point like a vector, pointing to it. Only one is pictured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 want to do is multiply every vector representing a point by a transformation matrix.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only do the example for 1,1</a:t>
            </a:r>
            <a:endParaRPr/>
          </a:p>
        </p:txBody>
      </p:sp>
      <p:sp>
        <p:nvSpPr>
          <p:cNvPr id="319" name="Google Shape;31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Treat every point like a vector, pointing to it. Only one is pictured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 want to do is multiply every vector representing a point by a transformation matrix.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only do the example for 1,1</a:t>
            </a:r>
            <a:endParaRPr/>
          </a:p>
        </p:txBody>
      </p:sp>
      <p:sp>
        <p:nvSpPr>
          <p:cNvPr id="332" name="Google Shape;33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Treat every point like a vector, pointing to it. Only one is pictured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 want to do is multiply every vector representing a point by a transformation matrix.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only do the example for 1,1</a:t>
            </a:r>
            <a:endParaRPr/>
          </a:p>
        </p:txBody>
      </p:sp>
      <p:sp>
        <p:nvSpPr>
          <p:cNvPr id="341" name="Google Shape;341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Treat every point like a vector, pointing to it. Only one is pictured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 want to do is multiply every vector representing a point by a transformation matrix.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only do the example for 1,1</a:t>
            </a:r>
            <a:endParaRPr/>
          </a:p>
        </p:txBody>
      </p:sp>
      <p:sp>
        <p:nvSpPr>
          <p:cNvPr id="353" name="Google Shape;35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 bit of a digression from medicine, but I promise it’s important.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need these tools to do good analysis during the rest of the semester.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Treat every point like a vector, pointing to it. Only one is pictured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 want to do is multiply every vector representing a point by a transformation matrix.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only do the example for 1,1</a:t>
            </a:r>
            <a:endParaRPr/>
          </a:p>
        </p:txBody>
      </p:sp>
      <p:sp>
        <p:nvSpPr>
          <p:cNvPr id="362" name="Google Shape;362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Treat every point like a vector, pointing to it. Only one is pictured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 want to do is multiply every vector representing a point by a transformation matrix.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only do the example for 1,1</a:t>
            </a:r>
            <a:endParaRPr/>
          </a:p>
        </p:txBody>
      </p:sp>
      <p:sp>
        <p:nvSpPr>
          <p:cNvPr id="374" name="Google Shape;37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does flipping around a parallelogram matter?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Well, what if the initial point values had meaning? Then, the final position could tell us something.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could say, above a certain threshold, call this a positive.</a:t>
            </a:r>
            <a:endParaRPr/>
          </a:p>
        </p:txBody>
      </p:sp>
      <p:sp>
        <p:nvSpPr>
          <p:cNvPr id="383" name="Google Shape;383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worry, we’ll have a large part of a lecture on how to convert clinical data to forms that play nice with AI.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We’ve just designed a risk stratification algorithm. This process is known as classification, and we’ll have a whole lecture on it.</a:t>
            </a:r>
            <a:endParaRPr/>
          </a:p>
        </p:txBody>
      </p:sp>
      <p:sp>
        <p:nvSpPr>
          <p:cNvPr id="391" name="Google Shape;391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why do multiple steps?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Well, we need another function in between.</a:t>
            </a:r>
            <a:endParaRPr/>
          </a:p>
        </p:txBody>
      </p:sp>
      <p:sp>
        <p:nvSpPr>
          <p:cNvPr id="404" name="Google Shape;404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Linear functions can only solve linearly separable problems.</a:t>
            </a:r>
            <a:r>
              <a:rPr lang="en-US"/>
              <a:t> This means: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If you can’t draw a line through it, you can’t use it to separate anything.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 They cannot handle curved decision boundaries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 They cannot solve XOR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 They cannot recognize complex patterns like images, speech, or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think about it, each column is like one neuron. We can parallelize this by adding more columns to our matrix.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one layer is many neurons in parallel</a:t>
            </a:r>
            <a:endParaRPr/>
          </a:p>
        </p:txBody>
      </p:sp>
      <p:sp>
        <p:nvSpPr>
          <p:cNvPr id="423" name="Google Shape;423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just built the most common form of AI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We’ll be exploring variations on this theme from here on out.</a:t>
            </a:r>
            <a:endParaRPr/>
          </a:p>
        </p:txBody>
      </p:sp>
      <p:sp>
        <p:nvSpPr>
          <p:cNvPr id="435" name="Google Shape;435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just built the most common form of AI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We’ll be exploring variations on this theme from here on out.</a:t>
            </a:r>
            <a:endParaRPr/>
          </a:p>
        </p:txBody>
      </p:sp>
      <p:sp>
        <p:nvSpPr>
          <p:cNvPr id="442" name="Google Shape;442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want to know the slope right where my dot is. How do I do that?</a:t>
            </a:r>
            <a:endParaRPr/>
          </a:p>
        </p:txBody>
      </p:sp>
      <p:sp>
        <p:nvSpPr>
          <p:cNvPr id="455" name="Google Shape;455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I asked you for the slope at this point now?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need a concept called the gradient to describe it.</a:t>
            </a:r>
            <a:endParaRPr/>
          </a:p>
        </p:txBody>
      </p:sp>
      <p:sp>
        <p:nvSpPr>
          <p:cNvPr id="465" name="Google Shape;465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something you need to remember how to compute, I include this to better illustrate what’s going on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(note to self set f=0, pulled over z and graphed)</a:t>
            </a:r>
            <a:endParaRPr/>
          </a:p>
        </p:txBody>
      </p:sp>
      <p:sp>
        <p:nvSpPr>
          <p:cNvPr id="477" name="Google Shape;477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our function surface in real life?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Well, it’s how we define success. That’s the entire subject of next lecture. It’s called our “loss function” and lower means we’ve come closer to our goal, meaning our model has learned.</a:t>
            </a:r>
            <a:endParaRPr/>
          </a:p>
        </p:txBody>
      </p:sp>
      <p:sp>
        <p:nvSpPr>
          <p:cNvPr id="493" name="Google Shape;493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we’re doing here, as it pertains to the network, is asking ourselves how we can change the numbers inside the matrix to move toward our definition of success.</a:t>
            </a:r>
            <a:endParaRPr/>
          </a:p>
        </p:txBody>
      </p:sp>
      <p:sp>
        <p:nvSpPr>
          <p:cNvPr id="509" name="Google Shape;509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most dense slide we’ll run into all semester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First, do a forward pass to compute the intermediate outputs between layers, and the final output.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there, we’ll get a score as determined by our loss function.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every layer, we’re asking ourselves what tweak to the weights will decrease our loss function (meaning we did better).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Since a change in one layer changes the others, we compute backwards from the end updating our weights.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end, we have a function that scores better on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define “scores better?”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Stick around until next lecture</a:t>
            </a:r>
            <a:endParaRPr/>
          </a:p>
        </p:txBody>
      </p:sp>
      <p:sp>
        <p:nvSpPr>
          <p:cNvPr id="515" name="Google Shape;515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in this network, we get an output for every number. When you put in a number, you get an output at the end corresponding to the likelihood it’s each number.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see here that it’s number 9. So, our network predicts number 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We’ll circle back next time, discuss loss functions in depth and start applying what we learned today to medicine.</a:t>
            </a:r>
            <a:endParaRPr/>
          </a:p>
        </p:txBody>
      </p:sp>
      <p:sp>
        <p:nvSpPr>
          <p:cNvPr id="526" name="Google Shape;526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way we define certain concepts mathematically has a massive impact on the outcomes of our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going to blast past a ton of math and get right to what we need for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kind of like the biochemistry lecture in med school, often abstracted past but useful background to have for life</a:t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Regular number 3: A magnitude.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Sufficient information to answer my question</a:t>
            </a:r>
            <a:endParaRPr/>
          </a:p>
        </p:txBody>
      </p:sp>
      <p:sp>
        <p:nvSpPr>
          <p:cNvPr id="135" name="Google Shape;13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you say 3?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a base, and a scalar.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Introduced a new piece of information here. </a:t>
            </a:r>
            <a:endParaRPr/>
          </a:p>
        </p:txBody>
      </p:sp>
      <p:sp>
        <p:nvSpPr>
          <p:cNvPr id="144" name="Google Shape;14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4.gif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jpg"/><Relationship Id="rId4" Type="http://schemas.openxmlformats.org/officeDocument/2006/relationships/image" Target="../media/image9.jpg"/><Relationship Id="rId5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7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4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Relationship Id="rId4" Type="http://schemas.openxmlformats.org/officeDocument/2006/relationships/image" Target="../media/image4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Relationship Id="rId4" Type="http://schemas.openxmlformats.org/officeDocument/2006/relationships/image" Target="../media/image39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62.png"/><Relationship Id="rId5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3.png"/><Relationship Id="rId4" Type="http://schemas.openxmlformats.org/officeDocument/2006/relationships/image" Target="../media/image50.png"/><Relationship Id="rId5" Type="http://schemas.openxmlformats.org/officeDocument/2006/relationships/image" Target="../media/image55.png"/><Relationship Id="rId6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png"/><Relationship Id="rId4" Type="http://schemas.openxmlformats.org/officeDocument/2006/relationships/image" Target="../media/image71.png"/><Relationship Id="rId5" Type="http://schemas.openxmlformats.org/officeDocument/2006/relationships/image" Target="../media/image8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png"/><Relationship Id="rId4" Type="http://schemas.openxmlformats.org/officeDocument/2006/relationships/image" Target="../media/image34.png"/><Relationship Id="rId5" Type="http://schemas.openxmlformats.org/officeDocument/2006/relationships/image" Target="../media/image72.png"/><Relationship Id="rId6" Type="http://schemas.openxmlformats.org/officeDocument/2006/relationships/image" Target="../media/image8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4.png"/><Relationship Id="rId4" Type="http://schemas.openxmlformats.org/officeDocument/2006/relationships/image" Target="../media/image65.png"/><Relationship Id="rId5" Type="http://schemas.openxmlformats.org/officeDocument/2006/relationships/image" Target="../media/image7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gif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Intro to AI in Medicine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Lec 2: Math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Scalar vs Vector</a:t>
            </a:r>
            <a:endParaRPr/>
          </a:p>
        </p:txBody>
      </p:sp>
      <p:pic>
        <p:nvPicPr>
          <p:cNvPr descr="Walk with solid fill"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4100" y="3911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with solid fill" id="160" name="Google Shape;16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0700" y="1886744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0"/>
          <p:cNvCxnSpPr/>
          <p:nvPr/>
        </p:nvCxnSpPr>
        <p:spPr>
          <a:xfrm>
            <a:off x="3543300" y="4368800"/>
            <a:ext cx="1295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2" name="Google Shape;162;p10"/>
          <p:cNvCxnSpPr/>
          <p:nvPr/>
        </p:nvCxnSpPr>
        <p:spPr>
          <a:xfrm>
            <a:off x="5334000" y="4368800"/>
            <a:ext cx="134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3" name="Google Shape;163;p10"/>
          <p:cNvCxnSpPr/>
          <p:nvPr/>
        </p:nvCxnSpPr>
        <p:spPr>
          <a:xfrm>
            <a:off x="7150100" y="4368800"/>
            <a:ext cx="127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4" name="Google Shape;164;p10"/>
          <p:cNvCxnSpPr/>
          <p:nvPr/>
        </p:nvCxnSpPr>
        <p:spPr>
          <a:xfrm rot="10800000">
            <a:off x="8597900" y="3098800"/>
            <a:ext cx="0" cy="1168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th mode - column vector without using \bmatrix? - TeX - LaTeX Stack  Exchange" id="170" name="Google Shape;1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500" y="4467760"/>
            <a:ext cx="2622347" cy="196780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Vectors</a:t>
            </a:r>
            <a:endParaRPr/>
          </a:p>
        </p:txBody>
      </p:sp>
      <p:sp>
        <p:nvSpPr>
          <p:cNvPr id="172" name="Google Shape;172;p11"/>
          <p:cNvSpPr txBox="1"/>
          <p:nvPr>
            <p:ph idx="1" type="body"/>
          </p:nvPr>
        </p:nvSpPr>
        <p:spPr>
          <a:xfrm>
            <a:off x="838200" y="1825625"/>
            <a:ext cx="659627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Mathematical object with direction + magnitude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Direction: like slope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Magnitude: length of hypotenuse of triangle w legs x, 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no direction, it’s called a scalar.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have many dimensions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Vector Despicable Me Direction And Magnitude GIFs | Tenor" id="173" name="Google Shape;17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8839" y="3354005"/>
            <a:ext cx="3221581" cy="3119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 notation - Wikipedia" id="174" name="Google Shape;17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7709" y="729871"/>
            <a:ext cx="3115191" cy="2445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 Vectors in 3-D Space" id="175" name="Google Shape;17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2670" y="3575100"/>
            <a:ext cx="29813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Vector Representations</a:t>
            </a:r>
            <a:endParaRPr/>
          </a:p>
        </p:txBody>
      </p:sp>
      <p:sp>
        <p:nvSpPr>
          <p:cNvPr id="182" name="Google Shape;182;p12"/>
          <p:cNvSpPr txBox="1"/>
          <p:nvPr>
            <p:ph idx="1" type="body"/>
          </p:nvPr>
        </p:nvSpPr>
        <p:spPr>
          <a:xfrm>
            <a:off x="838200" y="1825625"/>
            <a:ext cx="10363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Anything with direction and magnitude!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Movement, force, velocity, acceleration</a:t>
            </a:r>
            <a:endParaRPr/>
          </a:p>
        </p:txBody>
      </p:sp>
      <p:sp>
        <p:nvSpPr>
          <p:cNvPr descr="Lake Clipart Images | Free Download | PNG Transparent Background - Pngtree" id="183" name="Google Shape;183;p12"/>
          <p:cNvSpPr/>
          <p:nvPr/>
        </p:nvSpPr>
        <p:spPr>
          <a:xfrm>
            <a:off x="5753100" y="3263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thletes participate in team photo media day at Belk Arena on Thursday, October 25, 2018 in Davidson, North Carolina." id="184" name="Google Shape;184;p12"/>
          <p:cNvSpPr/>
          <p:nvPr/>
        </p:nvSpPr>
        <p:spPr>
          <a:xfrm>
            <a:off x="5905500" y="34163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w plane spotting is getting me through the pandemic." id="185" name="Google Shape;1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202" y="3159786"/>
            <a:ext cx="3738148" cy="2491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12"/>
          <p:cNvCxnSpPr/>
          <p:nvPr/>
        </p:nvCxnSpPr>
        <p:spPr>
          <a:xfrm rot="10800000">
            <a:off x="2328276" y="3308350"/>
            <a:ext cx="0" cy="825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University of North Carolina - School of Medicine, Roper Hall | Flad  Architects" id="187" name="Google Shape;1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5848" y="3159786"/>
            <a:ext cx="3780253" cy="2491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12"/>
          <p:cNvCxnSpPr/>
          <p:nvPr/>
        </p:nvCxnSpPr>
        <p:spPr>
          <a:xfrm>
            <a:off x="6760576" y="3919868"/>
            <a:ext cx="0" cy="97155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Acurite 8-Inch Thermometer" id="189" name="Google Shape;18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7866" y="3159785"/>
            <a:ext cx="2491715" cy="2491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12"/>
          <p:cNvCxnSpPr/>
          <p:nvPr/>
        </p:nvCxnSpPr>
        <p:spPr>
          <a:xfrm rot="10800000">
            <a:off x="10478264" y="3732284"/>
            <a:ext cx="0" cy="825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+ Thousand Swimming Pool Clip Art Royalty-Free Images, Stock Photos &amp;  Pictures | Shutterstock" id="196" name="Google Shape;196;p13"/>
          <p:cNvPicPr preferRelativeResize="0"/>
          <p:nvPr/>
        </p:nvPicPr>
        <p:blipFill rotWithShape="1">
          <a:blip r:embed="rId3">
            <a:alphaModFix/>
          </a:blip>
          <a:srcRect b="7640" l="0" r="0" t="0"/>
          <a:stretch/>
        </p:blipFill>
        <p:spPr>
          <a:xfrm>
            <a:off x="3023272" y="1028703"/>
            <a:ext cx="6572630" cy="36319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13"/>
          <p:cNvCxnSpPr/>
          <p:nvPr/>
        </p:nvCxnSpPr>
        <p:spPr>
          <a:xfrm>
            <a:off x="4353202" y="5003938"/>
            <a:ext cx="420011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98" name="Google Shape;198;p13"/>
          <p:cNvSpPr txBox="1"/>
          <p:nvPr/>
        </p:nvSpPr>
        <p:spPr>
          <a:xfrm>
            <a:off x="5344129" y="5347253"/>
            <a:ext cx="2733071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-2294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9" name="Google Shape;199;p13"/>
          <p:cNvSpPr txBox="1"/>
          <p:nvPr/>
        </p:nvSpPr>
        <p:spPr>
          <a:xfrm>
            <a:off x="8077200" y="5167312"/>
            <a:ext cx="13034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+x</a:t>
            </a:r>
            <a:endParaRPr/>
          </a:p>
        </p:txBody>
      </p:sp>
      <p:pic>
        <p:nvPicPr>
          <p:cNvPr id="200" name="Google Shape;20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3275" y="2482713"/>
            <a:ext cx="2839557" cy="189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Vector Operations: Addition and Subtraction</a:t>
            </a:r>
            <a:endParaRPr/>
          </a:p>
        </p:txBody>
      </p:sp>
      <p:pic>
        <p:nvPicPr>
          <p:cNvPr descr="Online calculator. Addition and subtraction of vectors" id="207" name="Google Shape;2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474" y="2047874"/>
            <a:ext cx="3260725" cy="32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198" y="2326481"/>
            <a:ext cx="3530602" cy="25541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4"/>
          <p:cNvSpPr txBox="1"/>
          <p:nvPr/>
        </p:nvSpPr>
        <p:spPr>
          <a:xfrm>
            <a:off x="3270248" y="5516444"/>
            <a:ext cx="58547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Never used in AI – we’re blasting past these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Vector Operations: Computing Magnitude</a:t>
            </a:r>
            <a:endParaRPr/>
          </a:p>
        </p:txBody>
      </p:sp>
      <p:pic>
        <p:nvPicPr>
          <p:cNvPr descr="Magnitude Calculator" id="216" name="Google Shape;2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173" y="2047165"/>
            <a:ext cx="6080623" cy="211973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 txBox="1"/>
          <p:nvPr/>
        </p:nvSpPr>
        <p:spPr>
          <a:xfrm>
            <a:off x="7914564" y="2858792"/>
            <a:ext cx="3439236" cy="4964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8392" l="-2654" r="0" t="-24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Vector Operations: Scalar Product</a:t>
            </a:r>
            <a:endParaRPr/>
          </a:p>
        </p:txBody>
      </p:sp>
      <p:pic>
        <p:nvPicPr>
          <p:cNvPr descr="Scalar multiplication - Wikipedia" id="224" name="Google Shape;2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900" y="2405664"/>
            <a:ext cx="5140296" cy="285286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6"/>
          <p:cNvSpPr txBox="1"/>
          <p:nvPr/>
        </p:nvSpPr>
        <p:spPr>
          <a:xfrm>
            <a:off x="165100" y="2405664"/>
            <a:ext cx="3949700" cy="24710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Vector Operations: Dot Product</a:t>
            </a:r>
            <a:endParaRPr/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7694" y="5692663"/>
            <a:ext cx="4305901" cy="800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ner (Dot) product of two Vectors. Applications in Machine Learning" id="232" name="Google Shape;2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1690688"/>
            <a:ext cx="8675427" cy="3270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Vector Operations: Dot Product</a:t>
            </a:r>
            <a:endParaRPr/>
          </a:p>
        </p:txBody>
      </p:sp>
      <p:pic>
        <p:nvPicPr>
          <p:cNvPr id="239" name="Google Shape;2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0590" y="1493700"/>
            <a:ext cx="4305901" cy="800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defined" id="240" name="Google Shape;2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16715">
            <a:off x="764865" y="1825573"/>
            <a:ext cx="4281488" cy="342836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 txBox="1"/>
          <p:nvPr/>
        </p:nvSpPr>
        <p:spPr>
          <a:xfrm>
            <a:off x="5354794" y="2821568"/>
            <a:ext cx="5863666" cy="17074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21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242" name="Google Shape;24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8877" y="5659903"/>
            <a:ext cx="2457751" cy="554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8"/>
          <p:cNvCxnSpPr>
            <a:stCxn id="239" idx="2"/>
            <a:endCxn id="241" idx="0"/>
          </p:cNvCxnSpPr>
          <p:nvPr/>
        </p:nvCxnSpPr>
        <p:spPr>
          <a:xfrm flipH="1">
            <a:off x="8286641" y="2293912"/>
            <a:ext cx="306900" cy="527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4" name="Google Shape;244;p18"/>
          <p:cNvCxnSpPr>
            <a:endCxn id="241" idx="2"/>
          </p:cNvCxnSpPr>
          <p:nvPr/>
        </p:nvCxnSpPr>
        <p:spPr>
          <a:xfrm rot="10800000">
            <a:off x="8286627" y="4529023"/>
            <a:ext cx="407100" cy="835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Matrices</a:t>
            </a:r>
            <a:endParaRPr/>
          </a:p>
        </p:txBody>
      </p:sp>
      <p:sp>
        <p:nvSpPr>
          <p:cNvPr id="251" name="Google Shape;251;p19"/>
          <p:cNvSpPr txBox="1"/>
          <p:nvPr>
            <p:ph idx="1" type="body"/>
          </p:nvPr>
        </p:nvSpPr>
        <p:spPr>
          <a:xfrm>
            <a:off x="838200" y="1825625"/>
            <a:ext cx="10515600" cy="7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Extension of vector to 3d</a:t>
            </a:r>
            <a:endParaRPr/>
          </a:p>
        </p:txBody>
      </p:sp>
      <p:pic>
        <p:nvPicPr>
          <p:cNvPr descr="Two tall square brackets with m-many rows each containing n-many subscripted letter 'a' variables. Each letter 'a' is given a row number and column number as its subscript." id="252" name="Google Shape;2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854469"/>
            <a:ext cx="4017963" cy="280006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9"/>
          <p:cNvSpPr txBox="1"/>
          <p:nvPr/>
        </p:nvSpPr>
        <p:spPr>
          <a:xfrm>
            <a:off x="1955800" y="5892800"/>
            <a:ext cx="2260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 by m matrix A</a:t>
            </a:r>
            <a:endParaRPr/>
          </a:p>
        </p:txBody>
      </p:sp>
      <p:pic>
        <p:nvPicPr>
          <p:cNvPr id="254" name="Google Shape;25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4750" y="2971802"/>
            <a:ext cx="5181502" cy="2682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7939" y="1058020"/>
            <a:ext cx="4277322" cy="141942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9"/>
          <p:cNvSpPr txBox="1"/>
          <p:nvPr/>
        </p:nvSpPr>
        <p:spPr>
          <a:xfrm>
            <a:off x="7556500" y="668337"/>
            <a:ext cx="2755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Bundle of vectors!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1980s/1990s: Backpropagation</a:t>
            </a:r>
            <a:endParaRPr/>
          </a:p>
        </p:txBody>
      </p:sp>
      <p:pic>
        <p:nvPicPr>
          <p:cNvPr descr="Neural Networks in 10mins. Simply Explained! | by Sadaf Saleem | Medium"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8308" y="1496790"/>
            <a:ext cx="8075384" cy="45461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4858657" y="6152242"/>
            <a:ext cx="68362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we left off…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Matrices: Visualized</a:t>
            </a:r>
            <a:endParaRPr/>
          </a:p>
        </p:txBody>
      </p:sp>
      <p:pic>
        <p:nvPicPr>
          <p:cNvPr id="262" name="Google Shape;2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90688"/>
            <a:ext cx="4801270" cy="455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2532" y="3162585"/>
            <a:ext cx="3613815" cy="1609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Matrices: Notation</a:t>
            </a:r>
            <a:endParaRPr/>
          </a:p>
        </p:txBody>
      </p:sp>
      <p:pic>
        <p:nvPicPr>
          <p:cNvPr descr="RC Cola Cherry Soda Pop, 12 fl oz, 12 Pack Cans - Walmart.com" id="269" name="Google Shape;2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2044700"/>
            <a:ext cx="3898900" cy="389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der of Matrix - GeeksforGeeks" id="270" name="Google Shape;2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0188" y="1451012"/>
            <a:ext cx="6564312" cy="39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/>
          <p:nvPr/>
        </p:nvSpPr>
        <p:spPr>
          <a:xfrm>
            <a:off x="3886200" y="2273300"/>
            <a:ext cx="3733802" cy="36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7321550" y="-675444"/>
            <a:ext cx="3733802" cy="37361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Matrices: Multiplication</a:t>
            </a:r>
            <a:endParaRPr/>
          </a:p>
        </p:txBody>
      </p:sp>
      <p:pic>
        <p:nvPicPr>
          <p:cNvPr descr="Lock in Emote - Etsy" id="279" name="Google Shape;2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9137" y="215899"/>
            <a:ext cx="949325" cy="9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4986" y="5756152"/>
            <a:ext cx="5382376" cy="88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rix Multiplication-Why is it a big deal? | by Charchithowitzer | Medium" id="281" name="Google Shape;28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1764" y="1690688"/>
            <a:ext cx="9288472" cy="313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2"/>
          <p:cNvSpPr txBox="1"/>
          <p:nvPr/>
        </p:nvSpPr>
        <p:spPr>
          <a:xfrm>
            <a:off x="4508500" y="4797980"/>
            <a:ext cx="3429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a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a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c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2794000" y="1499394"/>
            <a:ext cx="965200" cy="382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284" name="Google Shape;284;p22"/>
          <p:cNvSpPr txBox="1"/>
          <p:nvPr/>
        </p:nvSpPr>
        <p:spPr>
          <a:xfrm>
            <a:off x="5647531" y="1470582"/>
            <a:ext cx="4484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285" name="Google Shape;285;p22"/>
          <p:cNvSpPr txBox="1"/>
          <p:nvPr/>
        </p:nvSpPr>
        <p:spPr>
          <a:xfrm>
            <a:off x="9173765" y="1470582"/>
            <a:ext cx="4484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Matrices: Multiplication Rules</a:t>
            </a:r>
            <a:endParaRPr/>
          </a:p>
        </p:txBody>
      </p:sp>
      <p:pic>
        <p:nvPicPr>
          <p:cNvPr descr="Matrix Multiplication - 2x2, 3x3 | How to Multiply Matrices?" id="291" name="Google Shape;291;p23"/>
          <p:cNvPicPr preferRelativeResize="0"/>
          <p:nvPr/>
        </p:nvPicPr>
        <p:blipFill rotWithShape="1">
          <a:blip r:embed="rId3">
            <a:alphaModFix/>
          </a:blip>
          <a:srcRect b="-19047" l="-227" r="227" t="25562"/>
          <a:stretch/>
        </p:blipFill>
        <p:spPr>
          <a:xfrm>
            <a:off x="-444500" y="1905000"/>
            <a:ext cx="8610600" cy="5113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defined" id="292" name="Google Shape;2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6951" y="2044144"/>
            <a:ext cx="4594649" cy="404748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3"/>
          <p:cNvSpPr txBox="1"/>
          <p:nvPr/>
        </p:nvSpPr>
        <p:spPr>
          <a:xfrm>
            <a:off x="7759700" y="3429000"/>
            <a:ext cx="1041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4x2</a:t>
            </a:r>
            <a:endParaRPr/>
          </a:p>
        </p:txBody>
      </p:sp>
      <p:sp>
        <p:nvSpPr>
          <p:cNvPr id="294" name="Google Shape;294;p23"/>
          <p:cNvSpPr txBox="1"/>
          <p:nvPr/>
        </p:nvSpPr>
        <p:spPr>
          <a:xfrm>
            <a:off x="9512300" y="1674812"/>
            <a:ext cx="1041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2x3</a:t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10763250" y="459740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4x3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Medicine Inspires AI</a:t>
            </a:r>
            <a:endParaRPr/>
          </a:p>
        </p:txBody>
      </p:sp>
      <p:sp>
        <p:nvSpPr>
          <p:cNvPr id="302" name="Google Shape;302;p24"/>
          <p:cNvSpPr txBox="1"/>
          <p:nvPr>
            <p:ph idx="1" type="body"/>
          </p:nvPr>
        </p:nvSpPr>
        <p:spPr>
          <a:xfrm>
            <a:off x="326346" y="1825625"/>
            <a:ext cx="610348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1940s – The neuron cell is discovered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Computer scientists wonder – can this be replicated to form the basis of Artificial intelligence?</a:t>
            </a:r>
            <a:endParaRPr/>
          </a:p>
        </p:txBody>
      </p:sp>
      <p:pic>
        <p:nvPicPr>
          <p:cNvPr descr="undefined" id="303" name="Google Shape;3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085" y="365125"/>
            <a:ext cx="5174570" cy="3334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neuron structure" id="304" name="Google Shape;30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1085" y="3770041"/>
            <a:ext cx="4905829" cy="240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Revisiting the neuron</a:t>
            </a:r>
            <a:endParaRPr/>
          </a:p>
        </p:txBody>
      </p:sp>
      <p:pic>
        <p:nvPicPr>
          <p:cNvPr descr="Artificial neuron structure" id="311" name="Google Shape;31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093" y="1590580"/>
            <a:ext cx="9399814" cy="461178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5"/>
          <p:cNvSpPr txBox="1"/>
          <p:nvPr/>
        </p:nvSpPr>
        <p:spPr>
          <a:xfrm>
            <a:off x="1917247" y="6202363"/>
            <a:ext cx="193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“Dendrites”</a:t>
            </a:r>
            <a:endParaRPr/>
          </a:p>
        </p:txBody>
      </p:sp>
      <p:sp>
        <p:nvSpPr>
          <p:cNvPr id="313" name="Google Shape;313;p25"/>
          <p:cNvSpPr txBox="1"/>
          <p:nvPr/>
        </p:nvSpPr>
        <p:spPr>
          <a:xfrm>
            <a:off x="4977947" y="5643563"/>
            <a:ext cx="193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“Cell body”</a:t>
            </a:r>
            <a:endParaRPr/>
          </a:p>
        </p:txBody>
      </p:sp>
      <p:sp>
        <p:nvSpPr>
          <p:cNvPr id="314" name="Google Shape;314;p25"/>
          <p:cNvSpPr txBox="1"/>
          <p:nvPr/>
        </p:nvSpPr>
        <p:spPr>
          <a:xfrm>
            <a:off x="5943147" y="901700"/>
            <a:ext cx="4102553" cy="14529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15" name="Google Shape;3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9446" y="5915011"/>
            <a:ext cx="4102554" cy="83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Matrices: Multiplication</a:t>
            </a:r>
            <a:endParaRPr/>
          </a:p>
        </p:txBody>
      </p:sp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/>
          </a:blip>
          <a:srcRect b="0" l="0" r="50000" t="15900"/>
          <a:stretch/>
        </p:blipFill>
        <p:spPr>
          <a:xfrm>
            <a:off x="2356334" y="2283049"/>
            <a:ext cx="3739666" cy="321582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6"/>
          <p:cNvSpPr txBox="1"/>
          <p:nvPr/>
        </p:nvSpPr>
        <p:spPr>
          <a:xfrm>
            <a:off x="609600" y="2565400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(0,1)</a:t>
            </a:r>
            <a:endParaRPr/>
          </a:p>
        </p:txBody>
      </p:sp>
      <p:sp>
        <p:nvSpPr>
          <p:cNvPr id="324" name="Google Shape;324;p26"/>
          <p:cNvSpPr txBox="1"/>
          <p:nvPr/>
        </p:nvSpPr>
        <p:spPr>
          <a:xfrm>
            <a:off x="7842734" y="1908234"/>
            <a:ext cx="2603500" cy="11189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3745" r="0" t="-43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325" name="Google Shape;325;p26"/>
          <p:cNvCxnSpPr/>
          <p:nvPr/>
        </p:nvCxnSpPr>
        <p:spPr>
          <a:xfrm rot="10800000">
            <a:off x="3771900" y="3644900"/>
            <a:ext cx="0" cy="5588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6" name="Google Shape;326;p26"/>
          <p:cNvSpPr txBox="1"/>
          <p:nvPr/>
        </p:nvSpPr>
        <p:spPr>
          <a:xfrm>
            <a:off x="7232166" y="3549485"/>
            <a:ext cx="2603500" cy="7496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27" name="Google Shape;327;p26"/>
          <p:cNvSpPr txBox="1"/>
          <p:nvPr/>
        </p:nvSpPr>
        <p:spPr>
          <a:xfrm>
            <a:off x="8533916" y="3549485"/>
            <a:ext cx="2603500" cy="70577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28" name="Google Shape;328;p26"/>
          <p:cNvSpPr txBox="1"/>
          <p:nvPr/>
        </p:nvSpPr>
        <p:spPr>
          <a:xfrm>
            <a:off x="8973034" y="4500284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(0,1)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title"/>
          </p:nvPr>
        </p:nvSpPr>
        <p:spPr>
          <a:xfrm>
            <a:off x="621816" y="3524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Matrices: Multiplication</a:t>
            </a:r>
            <a:endParaRPr/>
          </a:p>
        </p:txBody>
      </p:sp>
      <p:pic>
        <p:nvPicPr>
          <p:cNvPr id="335" name="Google Shape;335;p27"/>
          <p:cNvPicPr preferRelativeResize="0"/>
          <p:nvPr/>
        </p:nvPicPr>
        <p:blipFill rotWithShape="1">
          <a:blip r:embed="rId3">
            <a:alphaModFix/>
          </a:blip>
          <a:srcRect b="0" l="1" r="-2807" t="-3950"/>
          <a:stretch/>
        </p:blipFill>
        <p:spPr>
          <a:xfrm>
            <a:off x="2251317" y="1677968"/>
            <a:ext cx="7689366" cy="39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7"/>
          <p:cNvSpPr txBox="1"/>
          <p:nvPr/>
        </p:nvSpPr>
        <p:spPr>
          <a:xfrm>
            <a:off x="10446718" y="2954804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(0,1)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621816" y="3136900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(0,1)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Matrices: Multiplication</a:t>
            </a:r>
            <a:endParaRPr/>
          </a:p>
        </p:txBody>
      </p:sp>
      <p:sp>
        <p:nvSpPr>
          <p:cNvPr id="344" name="Google Shape;344;p28"/>
          <p:cNvSpPr txBox="1"/>
          <p:nvPr/>
        </p:nvSpPr>
        <p:spPr>
          <a:xfrm>
            <a:off x="7842734" y="1908234"/>
            <a:ext cx="2603500" cy="11189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745" r="0" t="-43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5" name="Google Shape;345;p28"/>
          <p:cNvSpPr txBox="1"/>
          <p:nvPr/>
        </p:nvSpPr>
        <p:spPr>
          <a:xfrm>
            <a:off x="7232166" y="3549485"/>
            <a:ext cx="2603500" cy="7496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6" name="Google Shape;346;p28"/>
          <p:cNvSpPr txBox="1"/>
          <p:nvPr/>
        </p:nvSpPr>
        <p:spPr>
          <a:xfrm>
            <a:off x="8533916" y="3549485"/>
            <a:ext cx="2603500" cy="7057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7" name="Google Shape;347;p28"/>
          <p:cNvSpPr txBox="1"/>
          <p:nvPr/>
        </p:nvSpPr>
        <p:spPr>
          <a:xfrm>
            <a:off x="437666" y="2932874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(0,1)</a:t>
            </a:r>
            <a:endParaRPr/>
          </a:p>
        </p:txBody>
      </p:sp>
      <p:pic>
        <p:nvPicPr>
          <p:cNvPr id="348" name="Google Shape;348;p28"/>
          <p:cNvPicPr preferRelativeResize="0"/>
          <p:nvPr/>
        </p:nvPicPr>
        <p:blipFill rotWithShape="1">
          <a:blip r:embed="rId6">
            <a:alphaModFix/>
          </a:blip>
          <a:srcRect b="0" l="0" r="50000" t="26015"/>
          <a:stretch/>
        </p:blipFill>
        <p:spPr>
          <a:xfrm>
            <a:off x="1940893" y="2336800"/>
            <a:ext cx="4434507" cy="336899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8"/>
          <p:cNvSpPr txBox="1"/>
          <p:nvPr/>
        </p:nvSpPr>
        <p:spPr>
          <a:xfrm>
            <a:off x="8737600" y="4418774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(1,1)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Matrices: Multiplication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336066" y="2932873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(0,1)</a:t>
            </a:r>
            <a:endParaRPr/>
          </a:p>
        </p:txBody>
      </p:sp>
      <p:pic>
        <p:nvPicPr>
          <p:cNvPr id="357" name="Google Shape;357;p29"/>
          <p:cNvPicPr preferRelativeResize="0"/>
          <p:nvPr/>
        </p:nvPicPr>
        <p:blipFill rotWithShape="1">
          <a:blip r:embed="rId3">
            <a:alphaModFix/>
          </a:blip>
          <a:srcRect b="0" l="1" r="-12434" t="-4943"/>
          <a:stretch/>
        </p:blipFill>
        <p:spPr>
          <a:xfrm>
            <a:off x="1382093" y="1371600"/>
            <a:ext cx="9971707" cy="477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9"/>
          <p:cNvSpPr txBox="1"/>
          <p:nvPr/>
        </p:nvSpPr>
        <p:spPr>
          <a:xfrm>
            <a:off x="10502900" y="2932873"/>
            <a:ext cx="1689100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Today’s Agenda</a:t>
            </a:r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Tips for success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Scalars, vectors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Matrices and matrix operations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Tie it back in with the neuron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Gradient descent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Matrices: Multiplication</a:t>
            </a:r>
            <a:endParaRPr/>
          </a:p>
        </p:txBody>
      </p:sp>
      <p:sp>
        <p:nvSpPr>
          <p:cNvPr id="365" name="Google Shape;365;p30"/>
          <p:cNvSpPr txBox="1"/>
          <p:nvPr/>
        </p:nvSpPr>
        <p:spPr>
          <a:xfrm>
            <a:off x="7842734" y="1908234"/>
            <a:ext cx="2603500" cy="11189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745" r="0" t="-43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6" name="Google Shape;366;p30"/>
          <p:cNvSpPr txBox="1"/>
          <p:nvPr/>
        </p:nvSpPr>
        <p:spPr>
          <a:xfrm>
            <a:off x="7232166" y="3549485"/>
            <a:ext cx="2603500" cy="7496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7" name="Google Shape;367;p30"/>
          <p:cNvSpPr txBox="1"/>
          <p:nvPr/>
        </p:nvSpPr>
        <p:spPr>
          <a:xfrm>
            <a:off x="8533916" y="3549485"/>
            <a:ext cx="2603500" cy="7496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8" name="Google Shape;368;p30"/>
          <p:cNvSpPr txBox="1"/>
          <p:nvPr/>
        </p:nvSpPr>
        <p:spPr>
          <a:xfrm>
            <a:off x="437666" y="2932874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(1,1)</a:t>
            </a:r>
            <a:endParaRPr/>
          </a:p>
        </p:txBody>
      </p:sp>
      <p:sp>
        <p:nvSpPr>
          <p:cNvPr id="369" name="Google Shape;369;p30"/>
          <p:cNvSpPr txBox="1"/>
          <p:nvPr/>
        </p:nvSpPr>
        <p:spPr>
          <a:xfrm>
            <a:off x="8737600" y="4418774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(1,1)</a:t>
            </a:r>
            <a:endParaRPr/>
          </a:p>
        </p:txBody>
      </p:sp>
      <p:pic>
        <p:nvPicPr>
          <p:cNvPr id="370" name="Google Shape;370;p30"/>
          <p:cNvPicPr preferRelativeResize="0"/>
          <p:nvPr/>
        </p:nvPicPr>
        <p:blipFill rotWithShape="1">
          <a:blip r:embed="rId6">
            <a:alphaModFix/>
          </a:blip>
          <a:srcRect b="0" l="0" r="51869" t="16247"/>
          <a:stretch/>
        </p:blipFill>
        <p:spPr>
          <a:xfrm>
            <a:off x="1934547" y="2019300"/>
            <a:ext cx="4250354" cy="382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Matrices: Multiplication</a:t>
            </a:r>
            <a:endParaRPr/>
          </a:p>
        </p:txBody>
      </p:sp>
      <p:sp>
        <p:nvSpPr>
          <p:cNvPr id="377" name="Google Shape;377;p31"/>
          <p:cNvSpPr txBox="1"/>
          <p:nvPr/>
        </p:nvSpPr>
        <p:spPr>
          <a:xfrm>
            <a:off x="437666" y="2932874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(1,1)</a:t>
            </a:r>
            <a:endParaRPr/>
          </a:p>
        </p:txBody>
      </p:sp>
      <p:sp>
        <p:nvSpPr>
          <p:cNvPr id="378" name="Google Shape;378;p31"/>
          <p:cNvSpPr txBox="1"/>
          <p:nvPr/>
        </p:nvSpPr>
        <p:spPr>
          <a:xfrm>
            <a:off x="10646745" y="2932874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(1,1)</a:t>
            </a:r>
            <a:endParaRPr/>
          </a:p>
        </p:txBody>
      </p: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 b="0" l="-1" r="-336" t="106"/>
          <a:stretch/>
        </p:blipFill>
        <p:spPr>
          <a:xfrm>
            <a:off x="1665773" y="1690688"/>
            <a:ext cx="8860453" cy="455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/>
          <p:nvPr>
            <p:ph type="title"/>
          </p:nvPr>
        </p:nvSpPr>
        <p:spPr>
          <a:xfrm>
            <a:off x="838200" y="3413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Who Cares?</a:t>
            </a:r>
            <a:endParaRPr/>
          </a:p>
        </p:txBody>
      </p:sp>
      <p:pic>
        <p:nvPicPr>
          <p:cNvPr id="386" name="Google Shape;386;p32"/>
          <p:cNvPicPr preferRelativeResize="0"/>
          <p:nvPr/>
        </p:nvPicPr>
        <p:blipFill rotWithShape="1">
          <a:blip r:embed="rId3">
            <a:alphaModFix/>
          </a:blip>
          <a:srcRect b="0" l="0" r="0" t="2241"/>
          <a:stretch/>
        </p:blipFill>
        <p:spPr>
          <a:xfrm>
            <a:off x="3947812" y="1666876"/>
            <a:ext cx="4296375" cy="4499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2"/>
          <p:cNvCxnSpPr/>
          <p:nvPr/>
        </p:nvCxnSpPr>
        <p:spPr>
          <a:xfrm>
            <a:off x="1993900" y="2844800"/>
            <a:ext cx="8255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If…</a:t>
            </a:r>
            <a:endParaRPr/>
          </a:p>
        </p:txBody>
      </p:sp>
      <p:sp>
        <p:nvSpPr>
          <p:cNvPr id="394" name="Google Shape;394;p33"/>
          <p:cNvSpPr txBox="1"/>
          <p:nvPr/>
        </p:nvSpPr>
        <p:spPr>
          <a:xfrm>
            <a:off x="838200" y="1803400"/>
            <a:ext cx="2616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Instead of inputs: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(0,1)</a:t>
            </a:r>
            <a:endParaRPr/>
          </a:p>
        </p:txBody>
      </p:sp>
      <p:sp>
        <p:nvSpPr>
          <p:cNvPr id="395" name="Google Shape;395;p33"/>
          <p:cNvSpPr txBox="1"/>
          <p:nvPr/>
        </p:nvSpPr>
        <p:spPr>
          <a:xfrm>
            <a:off x="838200" y="3855104"/>
            <a:ext cx="54356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inputs were: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Age: 72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Weight: 133 kg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systolic bp last 24h: 172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Family history of atrial fibrillation: yes</a:t>
            </a:r>
            <a:endParaRPr/>
          </a:p>
        </p:txBody>
      </p:sp>
      <p:cxnSp>
        <p:nvCxnSpPr>
          <p:cNvPr id="396" name="Google Shape;396;p33"/>
          <p:cNvCxnSpPr/>
          <p:nvPr/>
        </p:nvCxnSpPr>
        <p:spPr>
          <a:xfrm>
            <a:off x="5080000" y="4775200"/>
            <a:ext cx="2755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7" name="Google Shape;397;p33"/>
          <p:cNvSpPr txBox="1"/>
          <p:nvPr/>
        </p:nvSpPr>
        <p:spPr>
          <a:xfrm>
            <a:off x="8343900" y="4359701"/>
            <a:ext cx="3149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So, one point is: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(72, 133, 172, 1)</a:t>
            </a:r>
            <a:endParaRPr/>
          </a:p>
        </p:txBody>
      </p:sp>
      <p:pic>
        <p:nvPicPr>
          <p:cNvPr id="398" name="Google Shape;398;p33"/>
          <p:cNvPicPr preferRelativeResize="0"/>
          <p:nvPr/>
        </p:nvPicPr>
        <p:blipFill rotWithShape="1">
          <a:blip r:embed="rId3">
            <a:alphaModFix/>
          </a:blip>
          <a:srcRect b="0" l="0" r="0" t="2241"/>
          <a:stretch/>
        </p:blipFill>
        <p:spPr>
          <a:xfrm>
            <a:off x="5080000" y="714143"/>
            <a:ext cx="2999087" cy="3140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33"/>
          <p:cNvCxnSpPr/>
          <p:nvPr/>
        </p:nvCxnSpPr>
        <p:spPr>
          <a:xfrm>
            <a:off x="4686605" y="1593341"/>
            <a:ext cx="3785876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0" name="Google Shape;400;p33"/>
          <p:cNvSpPr txBox="1"/>
          <p:nvPr/>
        </p:nvSpPr>
        <p:spPr>
          <a:xfrm>
            <a:off x="8215319" y="1898134"/>
            <a:ext cx="39766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our red line meant: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80% chance of developing afib within 5 years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Activation</a:t>
            </a:r>
            <a:endParaRPr/>
          </a:p>
        </p:txBody>
      </p:sp>
      <p:sp>
        <p:nvSpPr>
          <p:cNvPr id="407" name="Google Shape;407;p34"/>
          <p:cNvSpPr txBox="1"/>
          <p:nvPr>
            <p:ph idx="1" type="body"/>
          </p:nvPr>
        </p:nvSpPr>
        <p:spPr>
          <a:xfrm>
            <a:off x="838200" y="1825625"/>
            <a:ext cx="68453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Combining our matrices from before gives: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So why do multiple steps?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08" name="Google Shape;408;p34"/>
          <p:cNvSpPr txBox="1"/>
          <p:nvPr/>
        </p:nvSpPr>
        <p:spPr>
          <a:xfrm>
            <a:off x="1003300" y="2348956"/>
            <a:ext cx="6096000" cy="7496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descr="Artificial neuron structure" id="409" name="Google Shape;40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3701" y="3591156"/>
            <a:ext cx="5322206" cy="2611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Activation</a:t>
            </a:r>
            <a:endParaRPr/>
          </a:p>
        </p:txBody>
      </p:sp>
      <p:pic>
        <p:nvPicPr>
          <p:cNvPr id="416" name="Google Shape;4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699" y="1859833"/>
            <a:ext cx="3695701" cy="313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1300" y="1859832"/>
            <a:ext cx="3710272" cy="313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0472" y="1859832"/>
            <a:ext cx="3710272" cy="3214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5"/>
          <p:cNvSpPr txBox="1"/>
          <p:nvPr/>
        </p:nvSpPr>
        <p:spPr>
          <a:xfrm>
            <a:off x="3912536" y="5715000"/>
            <a:ext cx="3987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nonlinearity into the system!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/>
          <p:nvPr>
            <p:ph type="title"/>
          </p:nvPr>
        </p:nvSpPr>
        <p:spPr>
          <a:xfrm>
            <a:off x="6210753" y="205208"/>
            <a:ext cx="4419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Building a Layer</a:t>
            </a:r>
            <a:endParaRPr/>
          </a:p>
        </p:txBody>
      </p:sp>
      <p:pic>
        <p:nvPicPr>
          <p:cNvPr id="426" name="Google Shape;42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141" y="2280968"/>
            <a:ext cx="4286439" cy="4543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neuron structure" id="427" name="Google Shape;42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93" y="0"/>
            <a:ext cx="4649107" cy="228096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6"/>
          <p:cNvSpPr txBox="1"/>
          <p:nvPr/>
        </p:nvSpPr>
        <p:spPr>
          <a:xfrm>
            <a:off x="5372553" y="1284289"/>
            <a:ext cx="6096000" cy="11128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9" name="Google Shape;429;p36"/>
          <p:cNvSpPr txBox="1"/>
          <p:nvPr/>
        </p:nvSpPr>
        <p:spPr>
          <a:xfrm>
            <a:off x="5372553" y="3671108"/>
            <a:ext cx="6096000" cy="97270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30" name="Google Shape;430;p36"/>
          <p:cNvCxnSpPr>
            <a:stCxn id="428" idx="2"/>
          </p:cNvCxnSpPr>
          <p:nvPr/>
        </p:nvCxnSpPr>
        <p:spPr>
          <a:xfrm>
            <a:off x="8420553" y="2397094"/>
            <a:ext cx="0" cy="103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31" name="Google Shape;431;p36"/>
          <p:cNvCxnSpPr/>
          <p:nvPr/>
        </p:nvCxnSpPr>
        <p:spPr>
          <a:xfrm>
            <a:off x="2756353" y="2028794"/>
            <a:ext cx="0" cy="368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We Made It!</a:t>
            </a:r>
            <a:endParaRPr/>
          </a:p>
        </p:txBody>
      </p:sp>
      <p:pic>
        <p:nvPicPr>
          <p:cNvPr descr="Neural Networks - step by step | Lasse Hansen" id="438" name="Google Shape;438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66" y="1690688"/>
            <a:ext cx="594566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We Made It!</a:t>
            </a:r>
            <a:endParaRPr/>
          </a:p>
        </p:txBody>
      </p:sp>
      <p:pic>
        <p:nvPicPr>
          <p:cNvPr descr="Multiple Layers of Neurons :: Neuron Model and Network Architectures (Neural  Network Toolbox)" id="445" name="Google Shape;445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0" y="1524496"/>
            <a:ext cx="9704494" cy="511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Open Question</a:t>
            </a:r>
            <a:endParaRPr/>
          </a:p>
        </p:txBody>
      </p:sp>
      <p:sp>
        <p:nvSpPr>
          <p:cNvPr id="451" name="Google Shape;451;p39"/>
          <p:cNvSpPr txBox="1"/>
          <p:nvPr>
            <p:ph idx="1" type="body"/>
          </p:nvPr>
        </p:nvSpPr>
        <p:spPr>
          <a:xfrm>
            <a:off x="647700" y="1825625"/>
            <a:ext cx="10972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just saw how matrices can be used to manipulate data usefully.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But!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do we pick which matrices to use?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does this connect to backpropagation, our modern AI method?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To do that, we need one last idea to bring it all together.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Housekeeping</a:t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Attendance tracker in the drive – if zoom picked you up I added you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highlight>
                  <a:schemeClr val="lt1"/>
                </a:highlight>
              </a:rPr>
              <a:t>Attendance will be taken this lecture</a:t>
            </a:r>
            <a:endParaRPr>
              <a:highlight>
                <a:schemeClr val="lt1"/>
              </a:highligh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you’re taking for credit and not on there lmk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27188"/>
            <a:ext cx="6302921" cy="42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0"/>
          <p:cNvSpPr txBox="1"/>
          <p:nvPr/>
        </p:nvSpPr>
        <p:spPr>
          <a:xfrm>
            <a:off x="2552700" y="6121400"/>
            <a:ext cx="3086100" cy="6463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9" name="Google Shape;459;p40"/>
          <p:cNvSpPr/>
          <p:nvPr/>
        </p:nvSpPr>
        <p:spPr>
          <a:xfrm>
            <a:off x="5372100" y="2235200"/>
            <a:ext cx="266700" cy="279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0"/>
          <p:cNvSpPr txBox="1"/>
          <p:nvPr/>
        </p:nvSpPr>
        <p:spPr>
          <a:xfrm>
            <a:off x="7395121" y="1849735"/>
            <a:ext cx="4631779" cy="193899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819" l="-1973" r="-1841" t="-250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1" name="Google Shape;46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Derivatives and Gradients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Derivatives and Gradients</a:t>
            </a:r>
            <a:endParaRPr/>
          </a:p>
        </p:txBody>
      </p:sp>
      <p:sp>
        <p:nvSpPr>
          <p:cNvPr descr="3D classical sigmoid function f (x,T).  " id="468" name="Google Shape;468;p4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37013"/>
            <a:ext cx="6109364" cy="42887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1"/>
          <p:cNvSpPr/>
          <p:nvPr/>
        </p:nvSpPr>
        <p:spPr>
          <a:xfrm>
            <a:off x="3048000" y="32766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900" y="3934391"/>
            <a:ext cx="3659333" cy="275703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1"/>
          <p:cNvSpPr txBox="1"/>
          <p:nvPr/>
        </p:nvSpPr>
        <p:spPr>
          <a:xfrm>
            <a:off x="6894699" y="1538760"/>
            <a:ext cx="553653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Gradient: direction of greatest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on graph of any number of dimensions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 pointing toward this direction </a:t>
            </a:r>
            <a:endParaRPr/>
          </a:p>
        </p:txBody>
      </p:sp>
      <p:cxnSp>
        <p:nvCxnSpPr>
          <p:cNvPr id="473" name="Google Shape;473;p41"/>
          <p:cNvCxnSpPr>
            <a:stCxn id="470" idx="1"/>
          </p:cNvCxnSpPr>
          <p:nvPr/>
        </p:nvCxnSpPr>
        <p:spPr>
          <a:xfrm rot="10800000">
            <a:off x="2743137" y="2819337"/>
            <a:ext cx="349500" cy="501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Gradient example</a:t>
            </a:r>
            <a:endParaRPr/>
          </a:p>
        </p:txBody>
      </p:sp>
      <p:sp>
        <p:nvSpPr>
          <p:cNvPr id="480" name="Google Shape;480;p42"/>
          <p:cNvSpPr txBox="1"/>
          <p:nvPr>
            <p:ph idx="1" type="body"/>
          </p:nvPr>
        </p:nvSpPr>
        <p:spPr>
          <a:xfrm>
            <a:off x="6096000" y="2118989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Holding other variables as a constant, take a derivative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get a vector style function telling us what the gradient will be at any point</a:t>
            </a:r>
            <a:endParaRPr/>
          </a:p>
        </p:txBody>
      </p:sp>
      <p:pic>
        <p:nvPicPr>
          <p:cNvPr id="481" name="Google Shape;48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432" y="2118989"/>
            <a:ext cx="5031353" cy="331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437" y="1304530"/>
            <a:ext cx="6630325" cy="51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4429" y="4681329"/>
            <a:ext cx="3343742" cy="1495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Problems With Computing Gradient</a:t>
            </a:r>
            <a:endParaRPr/>
          </a:p>
        </p:txBody>
      </p:sp>
      <p:sp>
        <p:nvSpPr>
          <p:cNvPr id="489" name="Google Shape;489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With so many parameters in these models, near impossible to compute a global gradient function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Equations are complex and linear, making solving harder too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Idea: Only compute local gradient, take a step, and repeat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Gradient Descent</a:t>
            </a:r>
            <a:endParaRPr/>
          </a:p>
        </p:txBody>
      </p:sp>
      <p:pic>
        <p:nvPicPr>
          <p:cNvPr descr="Guide to Gradient Descent in 3 Steps and 12 Drawings - Charles Bordet" id="496" name="Google Shape;4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31900"/>
            <a:ext cx="54483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6011" y="6280094"/>
            <a:ext cx="2162477" cy="40010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4"/>
          <p:cNvSpPr txBox="1"/>
          <p:nvPr/>
        </p:nvSpPr>
        <p:spPr>
          <a:xfrm>
            <a:off x="6692900" y="1409700"/>
            <a:ext cx="50292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gradient at start point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opposite that direction by an amount = gradient magnitude times a constant (learning rate)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until the value between steps changes less than a set amount (or a fixed number of times)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Backpropagation</a:t>
            </a:r>
            <a:endParaRPr/>
          </a:p>
        </p:txBody>
      </p:sp>
      <p:pic>
        <p:nvPicPr>
          <p:cNvPr descr="Neural Networks in 10mins. Simply Explained! | by Sadaf Saleem | Medium" id="504" name="Google Shape;5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8308" y="1496790"/>
            <a:ext cx="8075384" cy="4546142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5"/>
          <p:cNvSpPr txBox="1"/>
          <p:nvPr/>
        </p:nvSpPr>
        <p:spPr>
          <a:xfrm>
            <a:off x="1435100" y="6131832"/>
            <a:ext cx="99187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Backpropagation: Updating each layer to descend our loss fn’s gradient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ural Networks - step by step | Lasse Hansen" id="511" name="Google Shape;511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66" y="1253331"/>
            <a:ext cx="594566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Backpropagation</a:t>
            </a:r>
            <a:endParaRPr/>
          </a:p>
        </p:txBody>
      </p:sp>
      <p:pic>
        <p:nvPicPr>
          <p:cNvPr id="518" name="Google Shape;5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6065" y="1690688"/>
            <a:ext cx="766575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7"/>
          <p:cNvSpPr txBox="1"/>
          <p:nvPr/>
        </p:nvSpPr>
        <p:spPr>
          <a:xfrm>
            <a:off x="2141291" y="3133448"/>
            <a:ext cx="811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the output of our network by plugging in an example (forward pass)</a:t>
            </a:r>
            <a:endParaRPr/>
          </a:p>
        </p:txBody>
      </p:sp>
      <p:sp>
        <p:nvSpPr>
          <p:cNvPr id="520" name="Google Shape;520;p47"/>
          <p:cNvSpPr txBox="1"/>
          <p:nvPr/>
        </p:nvSpPr>
        <p:spPr>
          <a:xfrm>
            <a:off x="3152959" y="5180848"/>
            <a:ext cx="7378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the gradient and update our matrix in each layer.</a:t>
            </a:r>
            <a:endParaRPr/>
          </a:p>
        </p:txBody>
      </p:sp>
      <p:pic>
        <p:nvPicPr>
          <p:cNvPr id="521" name="Google Shape;52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6224" y="3502780"/>
            <a:ext cx="8665435" cy="1678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47"/>
          <p:cNvCxnSpPr/>
          <p:nvPr/>
        </p:nvCxnSpPr>
        <p:spPr>
          <a:xfrm flipH="1" rot="10800000">
            <a:off x="1866224" y="4940300"/>
            <a:ext cx="1550076" cy="60988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ural Networks in 10mins. Simply Explained! | by Sadaf Saleem | Medium" id="528" name="Google Shape;52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8308" y="1014190"/>
            <a:ext cx="8075384" cy="4546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/>
        </p:nvSpPr>
        <p:spPr>
          <a:xfrm>
            <a:off x="3390900" y="5738132"/>
            <a:ext cx="99187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we’ve got a functioning neural network!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Review | The Karate Kid: 40th Anniversary Edition (Ultra HD 4K Blu-ray) |  Blu-ray Authority" id="536" name="Google Shape;5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Housekeeping: Python Gang</a:t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271" y="1463780"/>
            <a:ext cx="10045700" cy="367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3950" y="1516462"/>
            <a:ext cx="5837833" cy="395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"/>
          <p:cNvSpPr txBox="1"/>
          <p:nvPr>
            <p:ph type="title"/>
          </p:nvPr>
        </p:nvSpPr>
        <p:spPr>
          <a:xfrm>
            <a:off x="44958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Tips</a:t>
            </a:r>
            <a:endParaRPr/>
          </a:p>
        </p:txBody>
      </p:sp>
      <p:sp>
        <p:nvSpPr>
          <p:cNvPr id="124" name="Google Shape;124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take it slow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Try to understand how the pieces connect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Long-term, not necessary to remember everything about this stuff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We’re just trying to understand where the basic building blocks of ML come from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General theme: Math has meaning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Ask questions!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Wax On, Wax Off: Leadership Fundamentals to Master - Skybound Coaching and  Training"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0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Scalar vs Vector</a:t>
            </a:r>
            <a:endParaRPr/>
          </a:p>
        </p:txBody>
      </p:sp>
      <p:pic>
        <p:nvPicPr>
          <p:cNvPr descr="Apple outline"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7163" y="2514600"/>
            <a:ext cx="2977674" cy="2977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 outline"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477" y="2514600"/>
            <a:ext cx="2977674" cy="2977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 outline" id="140" name="Google Shape;1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8851" y="2514600"/>
            <a:ext cx="2977674" cy="297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Scalar vs Vector</a:t>
            </a:r>
            <a:endParaRPr/>
          </a:p>
        </p:txBody>
      </p:sp>
      <p:pic>
        <p:nvPicPr>
          <p:cNvPr descr="Walk with solid fill"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4100" y="3911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with solid fill" id="148" name="Google Shape;1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0700" y="1886744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9"/>
          <p:cNvCxnSpPr/>
          <p:nvPr/>
        </p:nvCxnSpPr>
        <p:spPr>
          <a:xfrm flipH="1" rot="10800000">
            <a:off x="3644900" y="3759200"/>
            <a:ext cx="1231900" cy="46355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" name="Google Shape;150;p9"/>
          <p:cNvCxnSpPr/>
          <p:nvPr/>
        </p:nvCxnSpPr>
        <p:spPr>
          <a:xfrm flipH="1" rot="10800000">
            <a:off x="5156200" y="3197225"/>
            <a:ext cx="1231900" cy="46355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1" name="Google Shape;151;p9"/>
          <p:cNvCxnSpPr/>
          <p:nvPr/>
        </p:nvCxnSpPr>
        <p:spPr>
          <a:xfrm flipH="1" rot="10800000">
            <a:off x="6667500" y="2635250"/>
            <a:ext cx="1231900" cy="46355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2" name="Google Shape;152;p9"/>
          <p:cNvSpPr txBox="1"/>
          <p:nvPr/>
        </p:nvSpPr>
        <p:spPr>
          <a:xfrm>
            <a:off x="3771900" y="3542268"/>
            <a:ext cx="749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km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2025-08-25T12:04:44Z</dcterms:created>
  <dc:creator>Stephen Lostetter</dc:creator>
</cp:coreProperties>
</file>